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32918400" cy="438912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1446" y="-4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2468880" y="7183080"/>
            <a:ext cx="27980280" cy="1528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1645920" y="10270440"/>
            <a:ext cx="2962620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1645920" y="23566680"/>
            <a:ext cx="2962620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2468880" y="7183080"/>
            <a:ext cx="27980280" cy="1528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1645920" y="10270440"/>
            <a:ext cx="1445724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16826400" y="10270440"/>
            <a:ext cx="1445724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1645920" y="23566680"/>
            <a:ext cx="1445724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16826400" y="23566680"/>
            <a:ext cx="1445724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468880" y="7183080"/>
            <a:ext cx="27980280" cy="1528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1645920" y="10270440"/>
            <a:ext cx="953928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11662560" y="10270440"/>
            <a:ext cx="953928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21679200" y="10270440"/>
            <a:ext cx="953928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1645920" y="23566680"/>
            <a:ext cx="953928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11662560" y="23566680"/>
            <a:ext cx="953928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21679200" y="23566680"/>
            <a:ext cx="953928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468880" y="7183080"/>
            <a:ext cx="27980280" cy="1528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1645920" y="10270440"/>
            <a:ext cx="29626200" cy="25456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468880" y="7183080"/>
            <a:ext cx="27980280" cy="1528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1645920" y="10270440"/>
            <a:ext cx="29626200" cy="25456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2468880" y="7183080"/>
            <a:ext cx="27980280" cy="1528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1645920" y="10270440"/>
            <a:ext cx="14457240" cy="25456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16826400" y="10270440"/>
            <a:ext cx="14457240" cy="25456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468880" y="7183080"/>
            <a:ext cx="27980280" cy="1528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2468880" y="7183080"/>
            <a:ext cx="27980280" cy="70831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2468880" y="7183080"/>
            <a:ext cx="27980280" cy="1528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1645920" y="10270440"/>
            <a:ext cx="1445724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16826400" y="10270440"/>
            <a:ext cx="14457240" cy="25456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1645920" y="23566680"/>
            <a:ext cx="1445724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2468880" y="7183080"/>
            <a:ext cx="27980280" cy="1528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1645920" y="10270440"/>
            <a:ext cx="14457240" cy="25456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16826400" y="10270440"/>
            <a:ext cx="1445724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16826400" y="23566680"/>
            <a:ext cx="1445724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468880" y="7183080"/>
            <a:ext cx="27980280" cy="1528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1645920" y="10270440"/>
            <a:ext cx="1445724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16826400" y="10270440"/>
            <a:ext cx="1445724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1645920" y="23566680"/>
            <a:ext cx="29626200" cy="121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08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468880" y="7183080"/>
            <a:ext cx="27980280" cy="152802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1600" b="0" strike="noStrike" spc="-1">
                <a:solidFill>
                  <a:srgbClr val="000000"/>
                </a:solidFill>
                <a:latin typeface="Aptos Display"/>
              </a:rPr>
              <a:t>Click to edit Master title style</a:t>
            </a:r>
            <a:endParaRPr lang="en-US" sz="216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dt"/>
          </p:nvPr>
        </p:nvSpPr>
        <p:spPr>
          <a:xfrm>
            <a:off x="2263320" y="40680720"/>
            <a:ext cx="7406280" cy="23364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299C9601-4F01-42AE-B01C-7530F60DBCB6}" type="datetime">
              <a:rPr lang="en-US" sz="4320" b="0" strike="noStrike" spc="-1">
                <a:solidFill>
                  <a:srgbClr val="787878"/>
                </a:solidFill>
                <a:latin typeface="Aptos"/>
              </a:rPr>
              <a:t>7/18/2024</a:t>
            </a:fld>
            <a:endParaRPr lang="en-US" sz="432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10904400" y="40680720"/>
            <a:ext cx="11109600" cy="23364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23248800" y="40680720"/>
            <a:ext cx="7406280" cy="23364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8432583-324D-4A3E-81DA-07B9936C840E}" type="slidenum">
              <a:rPr lang="en-US" sz="4320" b="0" strike="noStrike" spc="-1">
                <a:solidFill>
                  <a:srgbClr val="787878"/>
                </a:solidFill>
                <a:latin typeface="Aptos"/>
              </a:rPr>
              <a:t>‹#›</a:t>
            </a:fld>
            <a:endParaRPr lang="en-US" sz="432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hyperlink" Target="mailto:fred.king@medstar.net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jpe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A screenshot of a computer&#10;&#10;Description automatically generated"/>
          <p:cNvPicPr/>
          <p:nvPr/>
        </p:nvPicPr>
        <p:blipFill>
          <a:blip r:embed="rId2"/>
          <a:stretch/>
        </p:blipFill>
        <p:spPr>
          <a:xfrm>
            <a:off x="7070400" y="23869080"/>
            <a:ext cx="16272360" cy="1103112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41" name="Picture 20" descr="A screenshot of a computer&#10;&#10;Description automatically generated"/>
          <p:cNvPicPr/>
          <p:nvPr/>
        </p:nvPicPr>
        <p:blipFill>
          <a:blip r:embed="rId3"/>
          <a:stretch/>
        </p:blipFill>
        <p:spPr>
          <a:xfrm>
            <a:off x="21333600" y="31529520"/>
            <a:ext cx="6400800" cy="41184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42" name="TextBox 64"/>
          <p:cNvSpPr/>
          <p:nvPr/>
        </p:nvSpPr>
        <p:spPr>
          <a:xfrm>
            <a:off x="26140320" y="40774320"/>
            <a:ext cx="585972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Author: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Fred King, Medical Librarian, MedStar Washington Hospital Center.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  <a:hlinkClick r:id="rId4"/>
              </a:rPr>
              <a:t>fred.king@medstar.net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 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Sources: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koha-community.org, koha-US.org, librarytechnology.org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* As in free kittens, not free beer.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** With practice. Lots of practice.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This work is licensed under CC BY 4.0 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43" name="Picture 96" descr="A screenshot of a computer"/>
          <p:cNvPicPr/>
          <p:nvPr/>
        </p:nvPicPr>
        <p:blipFill>
          <a:blip r:embed="rId5"/>
          <a:stretch/>
        </p:blipFill>
        <p:spPr>
          <a:xfrm>
            <a:off x="693000" y="41469840"/>
            <a:ext cx="6392880" cy="181008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44" name="Picture 57" descr="A screenshot of a computer"/>
          <p:cNvPicPr/>
          <p:nvPr/>
        </p:nvPicPr>
        <p:blipFill>
          <a:blip r:embed="rId6"/>
          <a:stretch/>
        </p:blipFill>
        <p:spPr>
          <a:xfrm>
            <a:off x="693000" y="33412320"/>
            <a:ext cx="11047320" cy="78318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2468880" y="2394360"/>
            <a:ext cx="27980280" cy="31723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16000" b="0" strike="noStrike" spc="-1" dirty="0">
                <a:solidFill>
                  <a:srgbClr val="000000"/>
                </a:solidFill>
              </a:rPr>
              <a:t>Introducing</a:t>
            </a:r>
            <a:br>
              <a:rPr dirty="0"/>
            </a:br>
            <a:r>
              <a:rPr lang="en-US" sz="16000" b="0" strike="noStrike" spc="-1" dirty="0">
                <a:solidFill>
                  <a:srgbClr val="000000"/>
                </a:solidFill>
              </a:rPr>
              <a:t> Koha</a:t>
            </a:r>
            <a:br>
              <a:rPr dirty="0"/>
            </a:br>
            <a:r>
              <a:rPr lang="en-US" sz="7200" b="0" strike="noStrike" spc="-1" dirty="0">
                <a:solidFill>
                  <a:srgbClr val="000000"/>
                </a:solidFill>
                <a:latin typeface="Arial"/>
              </a:rPr>
              <a:t>The Best Integrated Library System Ever!</a:t>
            </a:r>
            <a:endParaRPr lang="en-US" sz="7200" b="0" strike="noStrike" spc="-1" dirty="0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46" name="Picture 16" descr="A shelf full of books&#10;&#10;Description automatically generated"/>
          <p:cNvPicPr/>
          <p:nvPr/>
        </p:nvPicPr>
        <p:blipFill>
          <a:blip r:embed="rId7"/>
          <a:stretch/>
        </p:blipFill>
        <p:spPr>
          <a:xfrm>
            <a:off x="17270640" y="6130800"/>
            <a:ext cx="6073920" cy="4838040"/>
          </a:xfrm>
          <a:prstGeom prst="rect">
            <a:avLst/>
          </a:prstGeom>
          <a:ln w="0">
            <a:noFill/>
          </a:ln>
        </p:spPr>
      </p:pic>
      <p:sp>
        <p:nvSpPr>
          <p:cNvPr id="47" name="TextBox 23"/>
          <p:cNvSpPr/>
          <p:nvPr/>
        </p:nvSpPr>
        <p:spPr>
          <a:xfrm>
            <a:off x="827640" y="11660040"/>
            <a:ext cx="20203200" cy="22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400" b="0" strike="noStrike" spc="-1" dirty="0">
                <a:solidFill>
                  <a:srgbClr val="000000"/>
                </a:solidFill>
                <a:latin typeface="Arial"/>
              </a:rPr>
              <a:t>Maybe you need an ILS!</a:t>
            </a:r>
            <a:endParaRPr lang="en-US" sz="14400" b="0" strike="noStrike" spc="-1" dirty="0">
              <a:latin typeface="Arial"/>
            </a:endParaRPr>
          </a:p>
        </p:txBody>
      </p:sp>
      <p:pic>
        <p:nvPicPr>
          <p:cNvPr id="48" name="Picture 3" descr="A white cat sitting on a wooden staircase&#10;&#10;Description automatically generated"/>
          <p:cNvPicPr/>
          <p:nvPr/>
        </p:nvPicPr>
        <p:blipFill>
          <a:blip r:embed="rId8"/>
          <a:stretch/>
        </p:blipFill>
        <p:spPr>
          <a:xfrm>
            <a:off x="30777480" y="42584760"/>
            <a:ext cx="613440" cy="76032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5" descr="A shelf with different colored boxes&#10;&#10;Description automatically generated with medium confidence"/>
          <p:cNvPicPr/>
          <p:nvPr/>
        </p:nvPicPr>
        <p:blipFill>
          <a:blip r:embed="rId9"/>
          <a:stretch/>
        </p:blipFill>
        <p:spPr>
          <a:xfrm>
            <a:off x="31391280" y="42584760"/>
            <a:ext cx="1064880" cy="7603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A group of books with text&#10;&#10;Description automatically generated"/>
          <p:cNvPicPr/>
          <p:nvPr/>
        </p:nvPicPr>
        <p:blipFill>
          <a:blip r:embed="rId10"/>
          <a:stretch/>
        </p:blipFill>
        <p:spPr>
          <a:xfrm>
            <a:off x="9577080" y="6557760"/>
            <a:ext cx="5986080" cy="443088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1" descr="A magnifying glass over a bookshelf&#10;&#10;Description automatically generated"/>
          <p:cNvPicPr/>
          <p:nvPr/>
        </p:nvPicPr>
        <p:blipFill>
          <a:blip r:embed="rId11"/>
          <a:stretch/>
        </p:blipFill>
        <p:spPr>
          <a:xfrm>
            <a:off x="25193160" y="6130800"/>
            <a:ext cx="5910480" cy="48380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4" descr="A screenshot of a computer&#10;&#10;Description automatically generated"/>
          <p:cNvPicPr/>
          <p:nvPr/>
        </p:nvPicPr>
        <p:blipFill>
          <a:blip r:embed="rId12"/>
          <a:stretch/>
        </p:blipFill>
        <p:spPr>
          <a:xfrm>
            <a:off x="11829960" y="35194320"/>
            <a:ext cx="9338040" cy="665712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53" name="TextBox 24"/>
          <p:cNvSpPr/>
          <p:nvPr/>
        </p:nvSpPr>
        <p:spPr>
          <a:xfrm>
            <a:off x="693000" y="14645520"/>
            <a:ext cx="6705000" cy="7126200"/>
          </a:xfrm>
          <a:prstGeom prst="rect">
            <a:avLst/>
          </a:prstGeom>
          <a:solidFill>
            <a:srgbClr val="81BB42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200" b="1" strike="noStrike" spc="-1">
                <a:solidFill>
                  <a:srgbClr val="000000"/>
                </a:solidFill>
                <a:latin typeface="Arial"/>
              </a:rPr>
              <a:t>Why Koha?</a:t>
            </a:r>
            <a:endParaRPr lang="en-US" sz="42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It’s free!*</a:t>
            </a:r>
            <a:endParaRPr lang="en-US" sz="3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It’s fully functional—comes with all the modules you need. Use one or use them all</a:t>
            </a:r>
            <a:endParaRPr lang="en-US" sz="3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You can go from a Linux command line to a functioning library in an afternoon**</a:t>
            </a:r>
            <a:endParaRPr lang="en-US" sz="3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Koha is used by at least 4000 libraries big and small, all over the world. Maybe 15,000—nobody really knows.</a:t>
            </a:r>
            <a:endParaRPr lang="en-US" sz="3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Koha folks are friendly and helpful. Have a question? You can usually get an answer in a few hours.</a:t>
            </a:r>
            <a:endParaRPr lang="en-US" sz="3000" b="0" strike="noStrike" spc="-1">
              <a:latin typeface="Arial"/>
            </a:endParaRPr>
          </a:p>
        </p:txBody>
      </p:sp>
      <p:pic>
        <p:nvPicPr>
          <p:cNvPr id="54" name="Picture 26" descr="A green and white sign&#10;&#10;Description automatically generated"/>
          <p:cNvPicPr/>
          <p:nvPr/>
        </p:nvPicPr>
        <p:blipFill>
          <a:blip r:embed="rId13"/>
          <a:stretch/>
        </p:blipFill>
        <p:spPr>
          <a:xfrm>
            <a:off x="528120" y="879120"/>
            <a:ext cx="11369160" cy="30834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28" descr="A green and white sign&#10;&#10;Description automatically generated"/>
          <p:cNvPicPr/>
          <p:nvPr/>
        </p:nvPicPr>
        <p:blipFill>
          <a:blip r:embed="rId13"/>
          <a:stretch/>
        </p:blipFill>
        <p:spPr>
          <a:xfrm>
            <a:off x="21150360" y="925920"/>
            <a:ext cx="11196360" cy="3036600"/>
          </a:xfrm>
          <a:prstGeom prst="rect">
            <a:avLst/>
          </a:prstGeom>
          <a:ln w="0">
            <a:noFill/>
          </a:ln>
        </p:spPr>
      </p:pic>
      <p:sp>
        <p:nvSpPr>
          <p:cNvPr id="56" name="TextBox 29"/>
          <p:cNvSpPr/>
          <p:nvPr/>
        </p:nvSpPr>
        <p:spPr>
          <a:xfrm>
            <a:off x="7666560" y="14645520"/>
            <a:ext cx="6400440" cy="6669360"/>
          </a:xfrm>
          <a:prstGeom prst="rect">
            <a:avLst/>
          </a:prstGeom>
          <a:solidFill>
            <a:srgbClr val="81BB42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200" b="1" strike="noStrike" spc="-1">
                <a:solidFill>
                  <a:srgbClr val="000000"/>
                </a:solidFill>
                <a:latin typeface="Arial"/>
              </a:rPr>
              <a:t>It’s Open Source</a:t>
            </a:r>
            <a:endParaRPr lang="en-US" sz="42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No license fee needed—just download and install</a:t>
            </a:r>
            <a:endParaRPr lang="en-US" sz="30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It’s secure—maintained by thousands of developers around the world; bugs are quickly found and patched</a:t>
            </a:r>
            <a:endParaRPr lang="en-US" sz="30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Improvements are available to everyone. Want to make changes? Download the source code and experiment.</a:t>
            </a:r>
            <a:endParaRPr lang="en-US" sz="30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If one organization sponsors a feature, everybody gets to use it!</a:t>
            </a:r>
            <a:endParaRPr lang="en-US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3000" b="0" strike="noStrike" spc="-1">
              <a:latin typeface="Arial"/>
            </a:endParaRPr>
          </a:p>
        </p:txBody>
      </p:sp>
      <p:sp>
        <p:nvSpPr>
          <p:cNvPr id="57" name="TextBox 30"/>
          <p:cNvSpPr/>
          <p:nvPr/>
        </p:nvSpPr>
        <p:spPr>
          <a:xfrm>
            <a:off x="14215320" y="14623560"/>
            <a:ext cx="6843960" cy="5755680"/>
          </a:xfrm>
          <a:prstGeom prst="rect">
            <a:avLst/>
          </a:prstGeom>
          <a:solidFill>
            <a:srgbClr val="81BB42"/>
          </a:solidFill>
          <a:ln w="9525">
            <a:solidFill>
              <a:srgbClr val="15608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200" b="1" strike="noStrike" spc="-1">
                <a:solidFill>
                  <a:srgbClr val="000000"/>
                </a:solidFill>
                <a:latin typeface="Arial"/>
              </a:rPr>
              <a:t>What do you need?</a:t>
            </a:r>
            <a:endParaRPr lang="en-US" sz="42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A server, 4GB RAM, 50GB hard drive for a small library</a:t>
            </a:r>
            <a:endParaRPr lang="en-US" sz="3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You can run it on a cloud server for around $30 USD per month</a:t>
            </a:r>
            <a:endParaRPr lang="en-US" sz="3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Or you can use a spare laptop, desktop--even a Raspberry Pi!</a:t>
            </a:r>
            <a:endParaRPr lang="en-US" sz="3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You need to be comfortable working with computers, including the command line</a:t>
            </a:r>
            <a:endParaRPr lang="en-US" sz="3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A very basic knowledge of Linux is helpful, but you’ll pick it up</a:t>
            </a:r>
            <a:endParaRPr lang="en-US" sz="3000" b="0" strike="noStrike" spc="-1">
              <a:latin typeface="Arial"/>
            </a:endParaRPr>
          </a:p>
        </p:txBody>
      </p:sp>
      <p:pic>
        <p:nvPicPr>
          <p:cNvPr id="58" name="Picture 32" descr="A screenshot of a computer&#10;&#10;Description automatically generated"/>
          <p:cNvPicPr/>
          <p:nvPr/>
        </p:nvPicPr>
        <p:blipFill>
          <a:blip r:embed="rId14"/>
          <a:stretch/>
        </p:blipFill>
        <p:spPr>
          <a:xfrm>
            <a:off x="21207960" y="11333160"/>
            <a:ext cx="11363760" cy="7232040"/>
          </a:xfrm>
          <a:prstGeom prst="rect">
            <a:avLst/>
          </a:prstGeom>
          <a:ln w="12700">
            <a:solidFill>
              <a:srgbClr val="000000"/>
            </a:solidFill>
            <a:round/>
          </a:ln>
        </p:spPr>
      </p:pic>
      <p:pic>
        <p:nvPicPr>
          <p:cNvPr id="59" name="Picture 34" descr="A screenshot of a computer"/>
          <p:cNvPicPr/>
          <p:nvPr/>
        </p:nvPicPr>
        <p:blipFill>
          <a:blip r:embed="rId15"/>
          <a:stretch/>
        </p:blipFill>
        <p:spPr>
          <a:xfrm>
            <a:off x="693000" y="21945600"/>
            <a:ext cx="9896760" cy="113216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60" name="TextBox 40"/>
          <p:cNvSpPr/>
          <p:nvPr/>
        </p:nvSpPr>
        <p:spPr>
          <a:xfrm>
            <a:off x="14215320" y="20680920"/>
            <a:ext cx="6798600" cy="2924280"/>
          </a:xfrm>
          <a:prstGeom prst="rect">
            <a:avLst/>
          </a:prstGeom>
          <a:solidFill>
            <a:srgbClr val="81BB42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200" b="1" strike="noStrike" spc="-1">
                <a:solidFill>
                  <a:srgbClr val="000000"/>
                </a:solidFill>
                <a:latin typeface="Arial"/>
              </a:rPr>
              <a:t>This is getting compli-cated. Can I get a vendor to do it for me?</a:t>
            </a:r>
            <a:endParaRPr lang="en-US" sz="42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Absolutely! See koha-community.org for a list.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61" name="TextBox 41"/>
          <p:cNvSpPr/>
          <p:nvPr/>
        </p:nvSpPr>
        <p:spPr>
          <a:xfrm>
            <a:off x="21150360" y="18641160"/>
            <a:ext cx="11363760" cy="5025240"/>
          </a:xfrm>
          <a:prstGeom prst="rect">
            <a:avLst/>
          </a:prstGeom>
          <a:solidFill>
            <a:srgbClr val="81BB42"/>
          </a:solidFill>
          <a:ln w="0">
            <a:solidFill>
              <a:srgbClr val="15608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200" b="1" strike="noStrike" spc="-1">
                <a:solidFill>
                  <a:srgbClr val="000000"/>
                </a:solidFill>
                <a:latin typeface="Arial"/>
              </a:rPr>
              <a:t>Koha sounds interesting. How can I </a:t>
            </a:r>
            <a:endParaRPr lang="en-US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200" b="1" strike="noStrike" spc="-1">
                <a:solidFill>
                  <a:srgbClr val="000000"/>
                </a:solidFill>
                <a:latin typeface="Arial"/>
              </a:rPr>
              <a:t>learn more?</a:t>
            </a:r>
            <a:endParaRPr lang="en-US" sz="42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Koha-Community has installation files, documentation, the Koha wiki, and much more. https://koha-community.org</a:t>
            </a:r>
            <a:endParaRPr lang="en-US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3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koha-US is the users’ group for the United States, though everybody is welcome! Go to koha-US for training materials on modules, the Terrific Every-Other-Thursday Training Video series, meetings of the Special Interest Groups and the     koha-US general meeting. https://koha-us.org</a:t>
            </a:r>
            <a:endParaRPr lang="en-US" sz="3000" b="0" strike="noStrike" spc="-1">
              <a:latin typeface="Arial"/>
            </a:endParaRPr>
          </a:p>
        </p:txBody>
      </p:sp>
      <p:pic>
        <p:nvPicPr>
          <p:cNvPr id="62" name="Picture 4" descr="A qr code on a white background&#10;&#10;Description automatically generated"/>
          <p:cNvPicPr/>
          <p:nvPr/>
        </p:nvPicPr>
        <p:blipFill>
          <a:blip r:embed="rId16"/>
          <a:stretch/>
        </p:blipFill>
        <p:spPr>
          <a:xfrm>
            <a:off x="31510440" y="20379600"/>
            <a:ext cx="942480" cy="94248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8" descr="A qr code on a white background&#10;&#10;Description automatically generated"/>
          <p:cNvPicPr/>
          <p:nvPr/>
        </p:nvPicPr>
        <p:blipFill>
          <a:blip r:embed="rId17"/>
          <a:stretch/>
        </p:blipFill>
        <p:spPr>
          <a:xfrm>
            <a:off x="31510440" y="22692600"/>
            <a:ext cx="942480" cy="942480"/>
          </a:xfrm>
          <a:prstGeom prst="rect">
            <a:avLst/>
          </a:prstGeom>
          <a:ln w="0">
            <a:noFill/>
          </a:ln>
        </p:spPr>
      </p:pic>
      <p:sp>
        <p:nvSpPr>
          <p:cNvPr id="64" name="TextBox 10"/>
          <p:cNvSpPr/>
          <p:nvPr/>
        </p:nvSpPr>
        <p:spPr>
          <a:xfrm>
            <a:off x="23567760" y="23989680"/>
            <a:ext cx="873360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200" b="1" strike="noStrike" spc="-1">
                <a:solidFill>
                  <a:srgbClr val="000000"/>
                </a:solidFill>
                <a:latin typeface="Arial"/>
              </a:rPr>
              <a:t>Cataloging: the heart of any ILS</a:t>
            </a:r>
            <a:endParaRPr lang="en-US" sz="4200" b="0" strike="noStrike" spc="-1">
              <a:latin typeface="Arial"/>
            </a:endParaRPr>
          </a:p>
        </p:txBody>
      </p:sp>
      <p:pic>
        <p:nvPicPr>
          <p:cNvPr id="65" name="Picture 15" descr="A screenshot of a computer"/>
          <p:cNvPicPr/>
          <p:nvPr/>
        </p:nvPicPr>
        <p:blipFill>
          <a:blip r:embed="rId18"/>
          <a:stretch/>
        </p:blipFill>
        <p:spPr>
          <a:xfrm>
            <a:off x="23506560" y="24761160"/>
            <a:ext cx="8888400" cy="6571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66" name="Picture 25" descr="A screenshot of a computer"/>
          <p:cNvPicPr/>
          <p:nvPr/>
        </p:nvPicPr>
        <p:blipFill>
          <a:blip r:embed="rId19"/>
          <a:stretch/>
        </p:blipFill>
        <p:spPr>
          <a:xfrm>
            <a:off x="21315240" y="35936280"/>
            <a:ext cx="6400800" cy="45500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67" name="Picture 43" descr="A screenshot of a computer"/>
          <p:cNvPicPr/>
          <p:nvPr/>
        </p:nvPicPr>
        <p:blipFill>
          <a:blip r:embed="rId20"/>
          <a:stretch/>
        </p:blipFill>
        <p:spPr>
          <a:xfrm>
            <a:off x="26111520" y="36197280"/>
            <a:ext cx="6353640" cy="458892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68" name="Picture 31" descr="Screens screenshot of a computer"/>
          <p:cNvPicPr/>
          <p:nvPr/>
        </p:nvPicPr>
        <p:blipFill>
          <a:blip r:embed="rId21"/>
          <a:stretch/>
        </p:blipFill>
        <p:spPr>
          <a:xfrm>
            <a:off x="25900560" y="31700160"/>
            <a:ext cx="6400800" cy="41328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69" name="TextBox 65"/>
          <p:cNvSpPr/>
          <p:nvPr/>
        </p:nvSpPr>
        <p:spPr>
          <a:xfrm>
            <a:off x="7870320" y="42145560"/>
            <a:ext cx="12786120" cy="1187640"/>
          </a:xfrm>
          <a:prstGeom prst="rect">
            <a:avLst/>
          </a:prstGeom>
          <a:solidFill>
            <a:srgbClr val="87C14B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7200" b="0" strike="noStrike" spc="-1">
                <a:solidFill>
                  <a:srgbClr val="000000"/>
                </a:solidFill>
                <a:latin typeface="Arial"/>
              </a:rPr>
              <a:t>Koha is infinitely configurable!</a:t>
            </a:r>
            <a:endParaRPr lang="en-US" sz="7200" b="0" strike="noStrike" spc="-1">
              <a:latin typeface="Arial"/>
            </a:endParaRPr>
          </a:p>
        </p:txBody>
      </p:sp>
      <p:sp>
        <p:nvSpPr>
          <p:cNvPr id="70" name="TextBox 66"/>
          <p:cNvSpPr/>
          <p:nvPr/>
        </p:nvSpPr>
        <p:spPr>
          <a:xfrm>
            <a:off x="1797840" y="5493960"/>
            <a:ext cx="6073920" cy="100404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Is your library catalog on a spreadsheet?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71" name="TextBox 67"/>
          <p:cNvSpPr/>
          <p:nvPr/>
        </p:nvSpPr>
        <p:spPr>
          <a:xfrm>
            <a:off x="9577080" y="5603760"/>
            <a:ext cx="5986080" cy="91332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700" b="0" strike="noStrike" spc="-1">
                <a:solidFill>
                  <a:srgbClr val="000000"/>
                </a:solidFill>
                <a:latin typeface="Arial"/>
              </a:rPr>
              <a:t>Have you accidentally purchased multiple copies? That gets expensive!</a:t>
            </a:r>
            <a:endParaRPr lang="en-US" sz="2700" b="0" strike="noStrike" spc="-1">
              <a:latin typeface="Arial"/>
            </a:endParaRPr>
          </a:p>
        </p:txBody>
      </p:sp>
      <p:sp>
        <p:nvSpPr>
          <p:cNvPr id="72" name="TextBox 68"/>
          <p:cNvSpPr/>
          <p:nvPr/>
        </p:nvSpPr>
        <p:spPr>
          <a:xfrm>
            <a:off x="17268840" y="5580720"/>
            <a:ext cx="6073920" cy="54720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Do you “know where things are?”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73" name="TextBox 69"/>
          <p:cNvSpPr/>
          <p:nvPr/>
        </p:nvSpPr>
        <p:spPr>
          <a:xfrm>
            <a:off x="25191000" y="5580720"/>
            <a:ext cx="5912640" cy="54720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Can anybody else find them?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74" name="TextBox 71"/>
          <p:cNvSpPr/>
          <p:nvPr/>
        </p:nvSpPr>
        <p:spPr>
          <a:xfrm>
            <a:off x="8806320" y="34275960"/>
            <a:ext cx="2934360" cy="82188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A box of useful tools is at your disposal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75" name="TextBox 72"/>
          <p:cNvSpPr/>
          <p:nvPr/>
        </p:nvSpPr>
        <p:spPr>
          <a:xfrm>
            <a:off x="7776720" y="22709160"/>
            <a:ext cx="2740680" cy="118764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Configure your library the way you want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76" name="TextBox 77"/>
          <p:cNvSpPr/>
          <p:nvPr/>
        </p:nvSpPr>
        <p:spPr>
          <a:xfrm>
            <a:off x="18101880" y="35732520"/>
            <a:ext cx="2957760" cy="118764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Koha is a world-wide project, and you can contribute!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77" name="TextBox 79"/>
          <p:cNvSpPr/>
          <p:nvPr/>
        </p:nvSpPr>
        <p:spPr>
          <a:xfrm>
            <a:off x="5042160" y="42144840"/>
            <a:ext cx="2014560" cy="82188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Question the authority file!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78" name="TextBox 80"/>
          <p:cNvSpPr/>
          <p:nvPr/>
        </p:nvSpPr>
        <p:spPr>
          <a:xfrm>
            <a:off x="29145240" y="25511400"/>
            <a:ext cx="3213360" cy="82188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Start your cataloging adventures here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79" name="TextBox 81"/>
          <p:cNvSpPr/>
          <p:nvPr/>
        </p:nvSpPr>
        <p:spPr>
          <a:xfrm>
            <a:off x="18998640" y="25014600"/>
            <a:ext cx="4343040" cy="82188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This is what you’ll see when you log in to the staff interface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80" name="TextBox 82"/>
          <p:cNvSpPr/>
          <p:nvPr/>
        </p:nvSpPr>
        <p:spPr>
          <a:xfrm>
            <a:off x="23310000" y="32212800"/>
            <a:ext cx="2537640" cy="82188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Create your own MARC record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81" name="TextBox 83"/>
          <p:cNvSpPr/>
          <p:nvPr/>
        </p:nvSpPr>
        <p:spPr>
          <a:xfrm>
            <a:off x="29034720" y="36229680"/>
            <a:ext cx="2412000" cy="82188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And it integrates with MarcEdit!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82" name="TextBox 85"/>
          <p:cNvSpPr/>
          <p:nvPr/>
        </p:nvSpPr>
        <p:spPr>
          <a:xfrm>
            <a:off x="24534360" y="37060560"/>
            <a:ext cx="1527840" cy="155340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Upload batches of MARC records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83" name="TextBox 86"/>
          <p:cNvSpPr/>
          <p:nvPr/>
        </p:nvSpPr>
        <p:spPr>
          <a:xfrm>
            <a:off x="29484360" y="32223240"/>
            <a:ext cx="2740680" cy="82188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Update or add a record with Z39.50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84" name="Picture 90" descr="A stuffed chicken on a keyboard"/>
          <p:cNvPicPr/>
          <p:nvPr/>
        </p:nvPicPr>
        <p:blipFill>
          <a:blip r:embed="rId22"/>
          <a:stretch/>
        </p:blipFill>
        <p:spPr>
          <a:xfrm>
            <a:off x="21307680" y="40548600"/>
            <a:ext cx="4176720" cy="2997360"/>
          </a:xfrm>
          <a:prstGeom prst="rect">
            <a:avLst/>
          </a:prstGeom>
          <a:ln w="0">
            <a:noFill/>
          </a:ln>
        </p:spPr>
      </p:pic>
      <p:sp>
        <p:nvSpPr>
          <p:cNvPr id="85" name="TextBox 91"/>
          <p:cNvSpPr/>
          <p:nvPr/>
        </p:nvSpPr>
        <p:spPr>
          <a:xfrm>
            <a:off x="24396840" y="40548600"/>
            <a:ext cx="1588320" cy="191916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So easy, even the  Avenging Chicken can use it!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86" name="TextBox 92"/>
          <p:cNvSpPr/>
          <p:nvPr/>
        </p:nvSpPr>
        <p:spPr>
          <a:xfrm>
            <a:off x="24842160" y="12685680"/>
            <a:ext cx="6216840" cy="100440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Want a look at a barebones work in progress? See http://cheerfulvalleypl.online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</a:rPr>
              <a:t>(not always available)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87" name="Picture 94" descr="A qr code on a white background&#10;&#10;Description automatically generated"/>
          <p:cNvPicPr/>
          <p:nvPr/>
        </p:nvPicPr>
        <p:blipFill>
          <a:blip r:embed="rId23"/>
          <a:stretch/>
        </p:blipFill>
        <p:spPr>
          <a:xfrm>
            <a:off x="31084200" y="12740760"/>
            <a:ext cx="1056960" cy="105696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13" descr="A screenshot of a computer&#10;&#10;Description automatically generated"/>
          <p:cNvPicPr/>
          <p:nvPr/>
        </p:nvPicPr>
        <p:blipFill>
          <a:blip r:embed="rId24"/>
          <a:stretch/>
        </p:blipFill>
        <p:spPr>
          <a:xfrm>
            <a:off x="1814400" y="6451200"/>
            <a:ext cx="6057360" cy="439812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89" name="TextBox 12"/>
          <p:cNvSpPr/>
          <p:nvPr/>
        </p:nvSpPr>
        <p:spPr>
          <a:xfrm>
            <a:off x="23506560" y="16285680"/>
            <a:ext cx="6392520" cy="1918440"/>
          </a:xfrm>
          <a:prstGeom prst="rect">
            <a:avLst/>
          </a:prstGeom>
          <a:solidFill>
            <a:srgbClr val="87C14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The library at the </a:t>
            </a:r>
            <a:r>
              <a:rPr lang="en-US" sz="2400" b="0" strike="noStrike" spc="-1">
                <a:solidFill>
                  <a:srgbClr val="000000"/>
                </a:solidFill>
                <a:latin typeface="Aptos"/>
              </a:rPr>
              <a:t>Keys Catalog of Library &amp; Archival Materials at San Francisco Maritime National Historical Park is more advanced. https://keys.bywatersolutions.com/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90" name="Picture 18" descr="A qr code on a white background&#10;&#10;Description automatically generated"/>
          <p:cNvPicPr/>
          <p:nvPr/>
        </p:nvPicPr>
        <p:blipFill>
          <a:blip r:embed="rId25"/>
          <a:stretch/>
        </p:blipFill>
        <p:spPr>
          <a:xfrm>
            <a:off x="29899440" y="16180200"/>
            <a:ext cx="1056960" cy="1056960"/>
          </a:xfrm>
          <a:prstGeom prst="rect">
            <a:avLst/>
          </a:prstGeom>
          <a:ln w="0">
            <a:noFill/>
          </a:ln>
        </p:spPr>
      </p:pic>
      <p:pic>
        <p:nvPicPr>
          <p:cNvPr id="91" name="Picture 21" descr="A qr code on a white background&#10;&#10;Description automatically generated"/>
          <p:cNvPicPr/>
          <p:nvPr/>
        </p:nvPicPr>
        <p:blipFill>
          <a:blip r:embed="rId26"/>
          <a:stretch/>
        </p:blipFill>
        <p:spPr>
          <a:xfrm>
            <a:off x="24985080" y="42487560"/>
            <a:ext cx="1056960" cy="105696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33" descr="A qr code on a white background&#10;&#10;Description automatically generated"/>
          <p:cNvPicPr/>
          <p:nvPr/>
        </p:nvPicPr>
        <p:blipFill>
          <a:blip r:embed="rId27"/>
          <a:stretch/>
        </p:blipFill>
        <p:spPr>
          <a:xfrm>
            <a:off x="31329360" y="36229680"/>
            <a:ext cx="1056960" cy="105696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C0860-1439-B8BE-7156-6F352C60CFD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271" y="22428551"/>
            <a:ext cx="1171429" cy="11714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1758</TotalTime>
  <Words>585</Words>
  <Application>Microsoft Office PowerPoint</Application>
  <PresentationFormat>Custom</PresentationFormat>
  <Paragraphs>51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Times New Roman</vt:lpstr>
      <vt:lpstr>Office Theme</vt:lpstr>
      <vt:lpstr>Introducing  Koha The Best Integrated Library System Ever!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Koha The Best Integrated Library System Ever!</dc:title>
  <dc:subject/>
  <dc:creator>King, Fred</dc:creator>
  <dc:description/>
  <cp:lastModifiedBy>King, Fred</cp:lastModifiedBy>
  <cp:revision>15</cp:revision>
  <cp:lastPrinted>2024-07-09T19:34:20Z</cp:lastPrinted>
  <dcterms:created xsi:type="dcterms:W3CDTF">2024-07-07T17:17:11Z</dcterms:created>
  <dcterms:modified xsi:type="dcterms:W3CDTF">2024-07-18T14:23:41Z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Custom</vt:lpwstr>
  </property>
  <property fmtid="{D5CDD505-2E9C-101B-9397-08002B2CF9AE}" pid="3" name="Slides">
    <vt:i4>1</vt:i4>
  </property>
</Properties>
</file>